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Fjalla One"/>
      <p:regular r:id="rId22"/>
    </p:embeddedFont>
    <p:embeddedFont>
      <p:font typeface="Barlow Semi Condensed Medium"/>
      <p:regular r:id="rId23"/>
      <p:bold r:id="rId24"/>
      <p:italic r:id="rId25"/>
      <p:boldItalic r:id="rId26"/>
    </p:embeddedFont>
    <p:embeddedFont>
      <p:font typeface="Chivo Thin"/>
      <p:regular r:id="rId27"/>
      <p:bold r:id="rId28"/>
      <p:italic r:id="rId29"/>
      <p:boldItalic r:id="rId30"/>
    </p:embeddedFont>
    <p:embeddedFont>
      <p:font typeface="Barlow Semi Condensed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jallaOne-regular.fntdata"/><Relationship Id="rId21" Type="http://schemas.openxmlformats.org/officeDocument/2006/relationships/slide" Target="slides/slide17.xml"/><Relationship Id="rId24" Type="http://schemas.openxmlformats.org/officeDocument/2006/relationships/font" Target="fonts/BarlowSemiCondensedMedium-bold.fntdata"/><Relationship Id="rId23" Type="http://schemas.openxmlformats.org/officeDocument/2006/relationships/font" Target="fonts/BarlowSemiCondensed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SemiCondensedMedium-boldItalic.fntdata"/><Relationship Id="rId25" Type="http://schemas.openxmlformats.org/officeDocument/2006/relationships/font" Target="fonts/BarlowSemiCondensedMedium-italic.fntdata"/><Relationship Id="rId28" Type="http://schemas.openxmlformats.org/officeDocument/2006/relationships/font" Target="fonts/ChivoThin-bold.fntdata"/><Relationship Id="rId27" Type="http://schemas.openxmlformats.org/officeDocument/2006/relationships/font" Target="fonts/ChivoThin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hivoThin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SemiCondensed-regular.fntdata"/><Relationship Id="rId30" Type="http://schemas.openxmlformats.org/officeDocument/2006/relationships/font" Target="fonts/ChivoThin-boldItalic.fntdata"/><Relationship Id="rId11" Type="http://schemas.openxmlformats.org/officeDocument/2006/relationships/slide" Target="slides/slide7.xml"/><Relationship Id="rId33" Type="http://schemas.openxmlformats.org/officeDocument/2006/relationships/font" Target="fonts/BarlowSemiCondensed-italic.fntdata"/><Relationship Id="rId10" Type="http://schemas.openxmlformats.org/officeDocument/2006/relationships/slide" Target="slides/slide6.xml"/><Relationship Id="rId32" Type="http://schemas.openxmlformats.org/officeDocument/2006/relationships/font" Target="fonts/BarlowSemiCondensed-bold.fntdata"/><Relationship Id="rId13" Type="http://schemas.openxmlformats.org/officeDocument/2006/relationships/slide" Target="slides/slide9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8.xml"/><Relationship Id="rId34" Type="http://schemas.openxmlformats.org/officeDocument/2006/relationships/font" Target="fonts/BarlowSemiCondensed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10.xml"/><Relationship Id="rId36" Type="http://schemas.openxmlformats.org/officeDocument/2006/relationships/font" Target="fonts/RobotoMon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86fa6133bc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86fa6133bc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3849cd2243a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3849cd2243a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3849cd2243a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3849cd2243a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3849cd2243a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3849cd2243a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3849cd2243a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3849cd2243a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849cd2243a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849cd2243a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8714a43093_3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8714a43093_3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8714a43093_5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8714a43093_5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86fa6133bc_4_2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86fa6133bc_4_2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804e9800b4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804e9800b4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804e9800b4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804e9800b4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3849cd2243a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3849cd2243a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3849cd2243a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3849cd2243a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849cd2243a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849cd2243a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3849cd2243a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3849cd2243a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804e9800b4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804e9800b4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9" name="Google Shape;629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2" name="Google Shape;632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3" name="Google Shape;633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9" name="Google Shape;639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1" name="Google Shape;641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4" name="Google Shape;644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8" name="Google Shape;668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3" name="Google Shape;673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4" name="Google Shape;674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5" name="Google Shape;755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6" name="Google Shape;756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3" name="Google Shape;763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4" name="Google Shape;764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5" name="Google Shape;765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6" name="Google Shape;766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7" name="Google Shape;767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8" name="Google Shape;768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9" name="Google Shape;769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0" name="Google Shape;770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2" name="Google Shape;772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3" name="Google Shape;773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13" name="Google Shape;913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9" name="Google Shape;919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8" name="Google Shape;988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90" name="Google Shape;990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6" name="Google Shape;996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5" name="Google Shape;108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6" name="Google Shape;108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7" name="Google Shape;108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8" name="Google Shape;108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9" name="Google Shape;108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4" name="Google Shape;1134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5" name="Google Shape;1135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6" name="Google Shape;1136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7" name="Google Shape;1137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8" name="Google Shape;1138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1" name="Google Shape;1141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1" name="Google Shape;1331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8" name="Google Shape;161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1" name="Google Shape;1621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2" name="Google Shape;1622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8" name="Google Shape;178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5" name="Google Shape;305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0" name="Google Shape;440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03" name="Google Shape;503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6" name="Google Shape;1686;p33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87" name="Google Shape;1687;p33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3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3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3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0" name="Google Shape;1880;p33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ML PROJECT</a:t>
            </a:r>
            <a:endParaRPr sz="5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Loan Default Prediction</a:t>
            </a:r>
            <a:endParaRPr sz="3500"/>
          </a:p>
        </p:txBody>
      </p:sp>
      <p:sp>
        <p:nvSpPr>
          <p:cNvPr id="1881" name="Google Shape;1881;p33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# Nod 2025</a:t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Jonathan Avigdor</a:t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42"/>
          <p:cNvSpPr txBox="1"/>
          <p:nvPr>
            <p:ph type="title"/>
          </p:nvPr>
        </p:nvSpPr>
        <p:spPr>
          <a:xfrm>
            <a:off x="1823550" y="431253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grpSp>
        <p:nvGrpSpPr>
          <p:cNvPr id="1940" name="Google Shape;1940;p42"/>
          <p:cNvGrpSpPr/>
          <p:nvPr/>
        </p:nvGrpSpPr>
        <p:grpSpPr>
          <a:xfrm>
            <a:off x="6077858" y="431254"/>
            <a:ext cx="392498" cy="386838"/>
            <a:chOff x="-64774725" y="1916550"/>
            <a:chExt cx="319000" cy="314400"/>
          </a:xfrm>
        </p:grpSpPr>
        <p:sp>
          <p:nvSpPr>
            <p:cNvPr id="1941" name="Google Shape;1941;p42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77600" lIns="177600" spcFirstLastPara="1" rIns="177600" wrap="square" tIns="177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2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77600" lIns="177600" spcFirstLastPara="1" rIns="177600" wrap="square" tIns="1776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3" name="Google Shape;1943;p42"/>
          <p:cNvSpPr txBox="1"/>
          <p:nvPr>
            <p:ph idx="1" type="subTitle"/>
          </p:nvPr>
        </p:nvSpPr>
        <p:spPr>
          <a:xfrm>
            <a:off x="2201600" y="1329300"/>
            <a:ext cx="53892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n" sz="1700"/>
              <a:t>Merge low loan purpose - other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New column - sub_grade_X_loan_amount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New column - Installment_to_income column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New column - </a:t>
            </a:r>
            <a:r>
              <a:rPr lang="en" sz="1700"/>
              <a:t>e</a:t>
            </a:r>
            <a:r>
              <a:rPr lang="en" sz="1700"/>
              <a:t>mp_length_sq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944" name="Google Shape;19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3254451"/>
            <a:ext cx="1359826" cy="135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825" y="3211663"/>
            <a:ext cx="1445399" cy="144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3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Secund Run Results</a:t>
            </a:r>
            <a:endParaRPr/>
          </a:p>
        </p:txBody>
      </p:sp>
      <p:pic>
        <p:nvPicPr>
          <p:cNvPr id="1951" name="Google Shape;19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00" y="1038150"/>
            <a:ext cx="3760484" cy="38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701" y="1955674"/>
            <a:ext cx="3925125" cy="19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44"/>
          <p:cNvSpPr txBox="1"/>
          <p:nvPr>
            <p:ph type="title"/>
          </p:nvPr>
        </p:nvSpPr>
        <p:spPr>
          <a:xfrm>
            <a:off x="1703025" y="638000"/>
            <a:ext cx="5276100" cy="1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Reinspection</a:t>
            </a:r>
            <a:br>
              <a:rPr b="1"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44"/>
          <p:cNvSpPr txBox="1"/>
          <p:nvPr>
            <p:ph type="title"/>
          </p:nvPr>
        </p:nvSpPr>
        <p:spPr>
          <a:xfrm>
            <a:off x="1592625" y="1758206"/>
            <a:ext cx="5496900" cy="18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engineering didn’t improve results → revisited raw data to check if important columns were dropped during cleaning. Ensured no useful signals were lost.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hivo Thin"/>
              <a:ea typeface="Chivo Thin"/>
              <a:cs typeface="Chivo Thin"/>
              <a:sym typeface="Chivo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45"/>
          <p:cNvSpPr txBox="1"/>
          <p:nvPr>
            <p:ph type="title"/>
          </p:nvPr>
        </p:nvSpPr>
        <p:spPr>
          <a:xfrm>
            <a:off x="1314079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Run Results</a:t>
            </a:r>
            <a:endParaRPr/>
          </a:p>
        </p:txBody>
      </p:sp>
      <p:pic>
        <p:nvPicPr>
          <p:cNvPr id="1964" name="Google Shape;19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150" y="1467960"/>
            <a:ext cx="6329551" cy="20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45"/>
          <p:cNvSpPr txBox="1"/>
          <p:nvPr>
            <p:ph type="title"/>
          </p:nvPr>
        </p:nvSpPr>
        <p:spPr>
          <a:xfrm>
            <a:off x="1568775" y="3784498"/>
            <a:ext cx="5496900" cy="13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BAM!!!!!!!!!</a:t>
            </a:r>
            <a:endParaRPr sz="6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Google Shape;19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850" y="1263926"/>
            <a:ext cx="3005700" cy="337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p46"/>
          <p:cNvSpPr txBox="1"/>
          <p:nvPr>
            <p:ph type="title"/>
          </p:nvPr>
        </p:nvSpPr>
        <p:spPr>
          <a:xfrm>
            <a:off x="1314079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🚨 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Leakage Alert !</a:t>
            </a:r>
            <a:endParaRPr sz="4000"/>
          </a:p>
        </p:txBody>
      </p:sp>
      <p:sp>
        <p:nvSpPr>
          <p:cNvPr id="1972" name="Google Shape;1972;p46"/>
          <p:cNvSpPr txBox="1"/>
          <p:nvPr>
            <p:ph type="title"/>
          </p:nvPr>
        </p:nvSpPr>
        <p:spPr>
          <a:xfrm>
            <a:off x="1762875" y="3141573"/>
            <a:ext cx="5496900" cy="13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NOT A </a:t>
            </a:r>
            <a:r>
              <a:rPr lang="en" sz="6200"/>
              <a:t>BAM…</a:t>
            </a:r>
            <a:endParaRPr sz="6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973" name="Google Shape;1973;p46"/>
          <p:cNvSpPr txBox="1"/>
          <p:nvPr>
            <p:ph type="title"/>
          </p:nvPr>
        </p:nvSpPr>
        <p:spPr>
          <a:xfrm>
            <a:off x="4710675" y="1203250"/>
            <a:ext cx="31542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last_fico_range_high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last_fico_range_low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leakage features because they’re updated after the loan is issued, revealing future borrower performance. Using them gives the model unrealistically good results that wouldn’t work in real life.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7"/>
          <p:cNvSpPr txBox="1"/>
          <p:nvPr>
            <p:ph type="title"/>
          </p:nvPr>
        </p:nvSpPr>
        <p:spPr>
          <a:xfrm>
            <a:off x="1314079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Fourth run results</a:t>
            </a:r>
            <a:endParaRPr/>
          </a:p>
        </p:txBody>
      </p:sp>
      <p:pic>
        <p:nvPicPr>
          <p:cNvPr id="1979" name="Google Shape;19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549" y="1439550"/>
            <a:ext cx="6706900" cy="32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48"/>
          <p:cNvSpPr txBox="1"/>
          <p:nvPr>
            <p:ph idx="1" type="subTitle"/>
          </p:nvPr>
        </p:nvSpPr>
        <p:spPr>
          <a:xfrm>
            <a:off x="659091" y="1621493"/>
            <a:ext cx="8479500" cy="22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final models achieved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recall (&gt;0.9)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but at the cost of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low precision (~0.25)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This means the models can catch most defaults but also incorrectly classify many good borrowers as risky.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rounds of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did not significantly improve performance, showing that the predictive signal in pre-loan data is limited.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key insight is that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loan default is inherently difficult to predict using only pre-origination data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(income, employment, etc.). Borrower defaults often depend on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life events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such as job loss, medical expenses, economic downturns, or changes in credit behavior—factors that are unknown at the time of application.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result, models built only on pre-loan features may face a ceiling in performance: they can identify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patterns of higher risk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but they cannot perfectly foresee future borrower behavior.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48"/>
          <p:cNvSpPr txBox="1"/>
          <p:nvPr>
            <p:ph type="title"/>
          </p:nvPr>
        </p:nvSpPr>
        <p:spPr>
          <a:xfrm>
            <a:off x="2005450" y="944878"/>
            <a:ext cx="5496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Conclusion</a:t>
            </a:r>
            <a:endParaRPr b="1" sz="32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49"/>
          <p:cNvSpPr txBox="1"/>
          <p:nvPr>
            <p:ph idx="4294967295" type="title"/>
          </p:nvPr>
        </p:nvSpPr>
        <p:spPr>
          <a:xfrm>
            <a:off x="2103150" y="1382852"/>
            <a:ext cx="4937700" cy="23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 for listening!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3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- Lending Club</a:t>
            </a:r>
            <a:endParaRPr/>
          </a:p>
        </p:txBody>
      </p:sp>
      <p:sp>
        <p:nvSpPr>
          <p:cNvPr id="1887" name="Google Shape;1887;p34"/>
          <p:cNvSpPr txBox="1"/>
          <p:nvPr>
            <p:ph idx="1" type="body"/>
          </p:nvPr>
        </p:nvSpPr>
        <p:spPr>
          <a:xfrm>
            <a:off x="902150" y="1138750"/>
            <a:ext cx="7705500" cy="3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LendingClub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U.S. fintech, founded 2006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personal loans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 as a digital bank &amp; marketplace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model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Borrowers take loans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 or investors fund them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=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interest + fees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8" name="Google Shape;18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975" y="1538950"/>
            <a:ext cx="4448675" cy="227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35"/>
          <p:cNvSpPr txBox="1"/>
          <p:nvPr>
            <p:ph type="title"/>
          </p:nvPr>
        </p:nvSpPr>
        <p:spPr>
          <a:xfrm>
            <a:off x="2078603" y="816938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</a:t>
            </a:r>
            <a:endParaRPr/>
          </a:p>
        </p:txBody>
      </p:sp>
      <p:sp>
        <p:nvSpPr>
          <p:cNvPr id="1894" name="Google Shape;1894;p35"/>
          <p:cNvSpPr txBox="1"/>
          <p:nvPr>
            <p:ph idx="1" type="subTitle"/>
          </p:nvPr>
        </p:nvSpPr>
        <p:spPr>
          <a:xfrm>
            <a:off x="1785950" y="1594150"/>
            <a:ext cx="5394900" cy="26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dataset covers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2007–2020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with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2.2M loans and 151 features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includes: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Borrower information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employment length, credit history length, annual income, loan grade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Loan terms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loan period, loan amount, interest rate, monthly installment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Outcomes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loan status (Fully Paid / Default), total payment, recoveries, last payment date, outstanding balance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36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1900" name="Google Shape;19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522" y="1490078"/>
            <a:ext cx="2950483" cy="21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250" y="1610699"/>
            <a:ext cx="4269925" cy="242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37"/>
          <p:cNvSpPr txBox="1"/>
          <p:nvPr>
            <p:ph type="title"/>
          </p:nvPr>
        </p:nvSpPr>
        <p:spPr>
          <a:xfrm>
            <a:off x="1719072" y="19075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Numeric Feature Correlation</a:t>
            </a:r>
            <a:endParaRPr/>
          </a:p>
        </p:txBody>
      </p:sp>
      <p:pic>
        <p:nvPicPr>
          <p:cNvPr id="1907" name="Google Shape;19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449" y="785044"/>
            <a:ext cx="5577900" cy="4372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24" y="1618496"/>
            <a:ext cx="2926451" cy="238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38"/>
          <p:cNvSpPr txBox="1"/>
          <p:nvPr>
            <p:ph type="title"/>
          </p:nvPr>
        </p:nvSpPr>
        <p:spPr>
          <a:xfrm>
            <a:off x="1652097" y="26385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</a:t>
            </a:r>
            <a:endParaRPr/>
          </a:p>
        </p:txBody>
      </p:sp>
      <p:pic>
        <p:nvPicPr>
          <p:cNvPr id="1914" name="Google Shape;19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589" y="825237"/>
            <a:ext cx="6322799" cy="3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00" y="457343"/>
            <a:ext cx="1907325" cy="448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39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</a:t>
            </a:r>
            <a:r>
              <a:rPr lang="en"/>
              <a:t>Preprocessing</a:t>
            </a:r>
            <a:endParaRPr/>
          </a:p>
        </p:txBody>
      </p:sp>
      <p:sp>
        <p:nvSpPr>
          <p:cNvPr id="1921" name="Google Shape;1921;p39"/>
          <p:cNvSpPr txBox="1"/>
          <p:nvPr>
            <p:ph idx="1" type="subTitle"/>
          </p:nvPr>
        </p:nvSpPr>
        <p:spPr>
          <a:xfrm>
            <a:off x="1340803" y="1095800"/>
            <a:ext cx="3794700" cy="40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columns with &gt;40% missing values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rows with missing values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unnecessary columns (IDs, URLs)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leakage features (e.g., payments after issuance)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 outliers (cap at 1%–99%)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 categorical features (dummies)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target column → </a:t>
            </a: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loan_status</a:t>
            </a:r>
            <a:b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 numeric features (for Logistic Regression)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into train &amp; test sets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pipelines → automate preprocessing + model training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models on training set</a:t>
            </a:r>
            <a:b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&amp; evaluate on test set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2" name="Google Shape;19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350" y="1399078"/>
            <a:ext cx="2895025" cy="287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7" name="Google Shape;19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963" y="432712"/>
            <a:ext cx="4278075" cy="42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41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Run Results</a:t>
            </a:r>
            <a:endParaRPr/>
          </a:p>
        </p:txBody>
      </p:sp>
      <p:pic>
        <p:nvPicPr>
          <p:cNvPr id="1933" name="Google Shape;19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22" y="1027695"/>
            <a:ext cx="3983875" cy="40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50" y="1823500"/>
            <a:ext cx="3983875" cy="2021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